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2" r:id="rId4"/>
    <p:sldId id="284" r:id="rId5"/>
    <p:sldId id="260" r:id="rId6"/>
    <p:sldId id="263" r:id="rId7"/>
    <p:sldId id="261" r:id="rId8"/>
    <p:sldId id="265" r:id="rId9"/>
    <p:sldId id="262" r:id="rId10"/>
    <p:sldId id="266" r:id="rId11"/>
    <p:sldId id="267" r:id="rId12"/>
    <p:sldId id="264" r:id="rId13"/>
    <p:sldId id="285" r:id="rId14"/>
    <p:sldId id="286" r:id="rId15"/>
    <p:sldId id="277" r:id="rId16"/>
    <p:sldId id="280" r:id="rId17"/>
    <p:sldId id="268" r:id="rId18"/>
    <p:sldId id="270" r:id="rId19"/>
    <p:sldId id="272" r:id="rId20"/>
    <p:sldId id="281" r:id="rId21"/>
    <p:sldId id="273" r:id="rId22"/>
    <p:sldId id="274" r:id="rId23"/>
    <p:sldId id="283" r:id="rId24"/>
    <p:sldId id="269" r:id="rId25"/>
    <p:sldId id="275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6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1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CAE"/>
    <a:srgbClr val="AF3B3D"/>
    <a:srgbClr val="8AB046"/>
    <a:srgbClr val="3269A0"/>
    <a:srgbClr val="DBC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31"/>
  </p:normalViewPr>
  <p:slideViewPr>
    <p:cSldViewPr snapToGrid="0" snapToObjects="1" showGuides="1">
      <p:cViewPr>
        <p:scale>
          <a:sx n="100" d="100"/>
          <a:sy n="100" d="100"/>
        </p:scale>
        <p:origin x="-1224" y="-240"/>
      </p:cViewPr>
      <p:guideLst>
        <p:guide orient="horz" pos="1056"/>
        <p:guide orient="horz" pos="1956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chung\Desktop\ACR\2016\Tables%20and%20Charts\ACR%202016%20after%20meet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chung\Desktop\ACR\2016\Tables%20and%20Charts\ACR%20201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41878715969801E-2"/>
          <c:y val="4.2897737545277301E-2"/>
          <c:w val="0.90919328110138198"/>
          <c:h val="0.8669921010467499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'Response Rate'!$L$1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3AFCC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s-IS">
                        <a:solidFill>
                          <a:srgbClr val="FFFFFF"/>
                        </a:solidFill>
                      </a:rPr>
                      <a:t>10,946</a:t>
                    </a:r>
                  </a:p>
                  <a:p>
                    <a:r>
                      <a:rPr lang="is-IS">
                        <a:solidFill>
                          <a:srgbClr val="FFFFFF"/>
                        </a:solidFill>
                      </a:rPr>
                      <a:t>(31%)</a:t>
                    </a:r>
                    <a:endParaRPr lang="is-I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Rads Represented</c:v>
              </c:pt>
            </c:strLit>
          </c:cat>
          <c:val>
            <c:numRef>
              <c:f>'Response Rate'!$M$1</c:f>
              <c:numCache>
                <c:formatCode>0%</c:formatCode>
                <c:ptCount val="1"/>
                <c:pt idx="0">
                  <c:v>0.309997167941093</c:v>
                </c:pt>
              </c:numCache>
            </c:numRef>
          </c:val>
        </c:ser>
        <c:ser>
          <c:idx val="2"/>
          <c:order val="1"/>
          <c:tx>
            <c:strRef>
              <c:f>'Response Rate'!$L$2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AB04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s-IS">
                        <a:solidFill>
                          <a:srgbClr val="FFFFFF"/>
                        </a:solidFill>
                      </a:rPr>
                      <a:t>7,206 (23%)</a:t>
                    </a:r>
                    <a:endParaRPr lang="is-I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Rads Represented</c:v>
              </c:pt>
            </c:strLit>
          </c:cat>
          <c:val>
            <c:numRef>
              <c:f>'Response Rate'!$M$2</c:f>
              <c:numCache>
                <c:formatCode>0%</c:formatCode>
                <c:ptCount val="1"/>
                <c:pt idx="0">
                  <c:v>0.232451612903226</c:v>
                </c:pt>
              </c:numCache>
            </c:numRef>
          </c:val>
        </c:ser>
        <c:ser>
          <c:idx val="1"/>
          <c:order val="2"/>
          <c:tx>
            <c:strRef>
              <c:f>'Response Rate'!$L$3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F3B3D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s-IS">
                        <a:solidFill>
                          <a:srgbClr val="FFFFFF"/>
                        </a:solidFill>
                      </a:rPr>
                      <a:t>10,845 (35%)</a:t>
                    </a:r>
                    <a:endParaRPr lang="is-I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Rads Represented</c:v>
              </c:pt>
            </c:strLit>
          </c:cat>
          <c:val>
            <c:numRef>
              <c:f>'Response Rate'!$M$3</c:f>
              <c:numCache>
                <c:formatCode>0%</c:formatCode>
                <c:ptCount val="1"/>
                <c:pt idx="0">
                  <c:v>0.34983870967741998</c:v>
                </c:pt>
              </c:numCache>
            </c:numRef>
          </c:val>
        </c:ser>
        <c:ser>
          <c:idx val="0"/>
          <c:order val="3"/>
          <c:tx>
            <c:strRef>
              <c:f>'Response Rate'!$L$4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F6CA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i-FI">
                        <a:solidFill>
                          <a:srgbClr val="FFFFFF"/>
                        </a:solidFill>
                      </a:rPr>
                      <a:t>12,079</a:t>
                    </a:r>
                    <a:r>
                      <a:rPr lang="fi-FI" baseline="0">
                        <a:solidFill>
                          <a:srgbClr val="FFFFFF"/>
                        </a:solidFill>
                      </a:rPr>
                      <a:t> (39%)</a:t>
                    </a:r>
                    <a:endParaRPr lang="fi-FI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Rads Represented</c:v>
              </c:pt>
            </c:strLit>
          </c:cat>
          <c:val>
            <c:numRef>
              <c:f>'Response Rate'!$M$4</c:f>
              <c:numCache>
                <c:formatCode>0%</c:formatCode>
                <c:ptCount val="1"/>
                <c:pt idx="0">
                  <c:v>0.38964516129032301</c:v>
                </c:pt>
              </c:numCache>
            </c:numRef>
          </c:val>
        </c:ser>
        <c:ser>
          <c:idx val="4"/>
          <c:order val="4"/>
          <c:tx>
            <c:strRef>
              <c:f>'Response Rate'!$L$5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BCF8A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s-IS">
                        <a:solidFill>
                          <a:srgbClr val="FFFFFF"/>
                        </a:solidFill>
                      </a:rPr>
                      <a:t>13,074 (39%)</a:t>
                    </a:r>
                    <a:endParaRPr lang="is-I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Rads Represented</c:v>
              </c:pt>
            </c:strLit>
          </c:cat>
          <c:val>
            <c:numRef>
              <c:f>'Response Rate'!$M$5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9944960"/>
        <c:axId val="59946880"/>
      </c:barChart>
      <c:catAx>
        <c:axId val="599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r>
                  <a:rPr lang="en-US" sz="1800" dirty="0" smtClean="0">
                    <a:solidFill>
                      <a:srgbClr val="FFFFFF"/>
                    </a:solidFill>
                  </a:rPr>
                  <a:t>Radiologists </a:t>
                </a:r>
                <a:r>
                  <a:rPr lang="en-US" sz="1800" dirty="0">
                    <a:solidFill>
                      <a:srgbClr val="FFFFFF"/>
                    </a:solidFill>
                  </a:rPr>
                  <a:t>Represented</a:t>
                </a:r>
              </a:p>
            </c:rich>
          </c:tx>
          <c:layout>
            <c:manualLayout>
              <c:xMode val="edge"/>
              <c:yMode val="edge"/>
              <c:x val="0.36082093904928603"/>
              <c:y val="0.9281655638811000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spPr>
          <a:ln w="12700" cmpd="sng">
            <a:solidFill>
              <a:sysClr val="windowText" lastClr="000000"/>
            </a:solidFill>
          </a:ln>
        </c:spPr>
        <c:crossAx val="59946880"/>
        <c:crosses val="autoZero"/>
        <c:auto val="1"/>
        <c:lblAlgn val="ctr"/>
        <c:lblOffset val="100"/>
        <c:noMultiLvlLbl val="0"/>
      </c:catAx>
      <c:valAx>
        <c:axId val="59946880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12700" cmpd="sng"/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9944960"/>
        <c:crosses val="autoZero"/>
        <c:crossBetween val="between"/>
        <c:majorUnit val="0.1"/>
      </c:valAx>
      <c:spPr>
        <a:ln w="15875">
          <a:noFill/>
        </a:ln>
      </c:spPr>
    </c:plotArea>
    <c:legend>
      <c:legendPos val="b"/>
      <c:layout>
        <c:manualLayout>
          <c:xMode val="edge"/>
          <c:yMode val="edge"/>
          <c:x val="6.7094269466316706E-2"/>
          <c:y val="0.68921973069598697"/>
          <c:w val="0.88001080747259597"/>
          <c:h val="6.89811177665996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de-DE" b="1" dirty="0">
                        <a:solidFill>
                          <a:schemeClr val="bg1"/>
                        </a:solidFill>
                      </a:rPr>
                      <a:t>0 - 25</a:t>
                    </a:r>
                    <a:r>
                      <a:rPr lang="de-DE" b="1" dirty="0" smtClean="0">
                        <a:solidFill>
                          <a:schemeClr val="bg1"/>
                        </a:solidFill>
                      </a:rPr>
                      <a:t>% </a:t>
                    </a:r>
                  </a:p>
                  <a:p>
                    <a:r>
                      <a:rPr lang="de-DE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26</a:t>
                    </a:r>
                    <a:r>
                      <a:rPr lang="de-D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0854434562954"/>
                  <c:y val="-0.25345369499478299"/>
                </c:manualLayout>
              </c:layout>
              <c:tx>
                <c:rich>
                  <a:bodyPr/>
                  <a:lstStyle/>
                  <a:p>
                    <a:r>
                      <a:rPr lang="is-IS" b="1" dirty="0">
                        <a:solidFill>
                          <a:schemeClr val="bg1"/>
                        </a:solidFill>
                      </a:rPr>
                      <a:t>26% - 50</a:t>
                    </a:r>
                    <a:r>
                      <a:rPr lang="is-IS" b="1" dirty="0" smtClean="0">
                        <a:solidFill>
                          <a:schemeClr val="bg1"/>
                        </a:solidFill>
                      </a:rPr>
                      <a:t>% </a:t>
                    </a:r>
                  </a:p>
                  <a:p>
                    <a:r>
                      <a:rPr lang="is-IS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35</a:t>
                    </a:r>
                    <a:r>
                      <a:rPr lang="is-I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pt-BR" b="1" dirty="0" smtClean="0">
                        <a:solidFill>
                          <a:schemeClr val="bg1"/>
                        </a:solidFill>
                      </a:rPr>
                      <a:t>50% </a:t>
                    </a:r>
                    <a:r>
                      <a:rPr lang="pt-BR" b="1" dirty="0">
                        <a:solidFill>
                          <a:schemeClr val="bg1"/>
                        </a:solidFill>
                      </a:rPr>
                      <a:t>- 75</a:t>
                    </a:r>
                    <a:r>
                      <a:rPr lang="pt-BR" b="1" dirty="0" smtClean="0">
                        <a:solidFill>
                          <a:schemeClr val="bg1"/>
                        </a:solidFill>
                      </a:rPr>
                      <a:t>% </a:t>
                    </a:r>
                  </a:p>
                  <a:p>
                    <a:r>
                      <a:rPr lang="pt-BR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21</a:t>
                    </a:r>
                    <a:r>
                      <a:rPr lang="pt-BR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396083763598599"/>
                  <c:y val="0.22668937723499399"/>
                </c:manualLayout>
              </c:layout>
              <c:tx>
                <c:rich>
                  <a:bodyPr/>
                  <a:lstStyle/>
                  <a:p>
                    <a:r>
                      <a:rPr lang="pt-BR" b="1" dirty="0">
                        <a:solidFill>
                          <a:schemeClr val="bg1"/>
                        </a:solidFill>
                      </a:rPr>
                      <a:t>76% - 100</a:t>
                    </a:r>
                    <a:r>
                      <a:rPr lang="pt-BR" b="1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r>
                      <a:rPr lang="pt-BR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18</a:t>
                    </a:r>
                    <a:r>
                      <a:rPr lang="pt-BR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45698367286"/>
                      <c:h val="0.1283957425298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Sheet1!$M$4:$M$7</c:f>
              <c:strCache>
                <c:ptCount val="4"/>
                <c:pt idx="0">
                  <c:v>0 - 25%</c:v>
                </c:pt>
                <c:pt idx="1">
                  <c:v>26% - 50%</c:v>
                </c:pt>
                <c:pt idx="2">
                  <c:v>5% - 75%</c:v>
                </c:pt>
                <c:pt idx="3">
                  <c:v>76% - 100%</c:v>
                </c:pt>
              </c:strCache>
            </c:strRef>
          </c:cat>
          <c:val>
            <c:numRef>
              <c:f>Sheet1!$N$4:$N$7</c:f>
              <c:numCache>
                <c:formatCode>0%</c:formatCode>
                <c:ptCount val="4"/>
                <c:pt idx="0">
                  <c:v>0.26</c:v>
                </c:pt>
                <c:pt idx="1">
                  <c:v>0.35</c:v>
                </c:pt>
                <c:pt idx="2">
                  <c:v>0.21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450131233596"/>
          <c:y val="2.5394595581095102E-2"/>
          <c:w val="0.86343875765529299"/>
          <c:h val="0.62074966145326405"/>
        </c:manualLayout>
      </c:layout>
      <c:stockChart>
        <c:ser>
          <c:idx val="0"/>
          <c:order val="0"/>
          <c:tx>
            <c:v>Minimum</c:v>
          </c:tx>
          <c:spPr>
            <a:ln w="28575">
              <a:noFill/>
            </a:ln>
          </c:spPr>
          <c:marker>
            <c:symbol val="none"/>
          </c:marker>
          <c:cat>
            <c:strRef>
              <c:f>'Section B Next Year'!$K$51:$K$70</c:f>
              <c:strCache>
                <c:ptCount val="20"/>
                <c:pt idx="0">
                  <c:v>Breast Imaging</c:v>
                </c:pt>
                <c:pt idx="1">
                  <c:v>Interventional (General)</c:v>
                </c:pt>
                <c:pt idx="2">
                  <c:v>Neuroradiology</c:v>
                </c:pt>
                <c:pt idx="3">
                  <c:v>General Radiologist</c:v>
                </c:pt>
                <c:pt idx="4">
                  <c:v>Body Imaging (GI, GU)</c:v>
                </c:pt>
                <c:pt idx="5">
                  <c:v>Musculoskeletal</c:v>
                </c:pt>
                <c:pt idx="6">
                  <c:v>Emergency/Trauma</c:v>
                </c:pt>
                <c:pt idx="7">
                  <c:v>Pediatrics</c:v>
                </c:pt>
                <c:pt idx="8">
                  <c:v>Nuclear Medicine</c:v>
                </c:pt>
                <c:pt idx="9">
                  <c:v>Chest</c:v>
                </c:pt>
                <c:pt idx="10">
                  <c:v>Radiation Oncology</c:v>
                </c:pt>
                <c:pt idx="11">
                  <c:v>Women’s Imaging</c:v>
                </c:pt>
                <c:pt idx="12">
                  <c:v>Interventional (Neuro)</c:v>
                </c:pt>
                <c:pt idx="13">
                  <c:v>Informatics</c:v>
                </c:pt>
                <c:pt idx="14">
                  <c:v>Ultrasound</c:v>
                </c:pt>
                <c:pt idx="15">
                  <c:v>Teleradiology (Nighthawk)</c:v>
                </c:pt>
                <c:pt idx="16">
                  <c:v>Cardiac</c:v>
                </c:pt>
                <c:pt idx="17">
                  <c:v>Basic Research</c:v>
                </c:pt>
                <c:pt idx="18">
                  <c:v>MRI</c:v>
                </c:pt>
                <c:pt idx="19">
                  <c:v>Health Services Research</c:v>
                </c:pt>
              </c:strCache>
            </c:strRef>
          </c:cat>
          <c:val>
            <c:numRef>
              <c:f>'Section B Next Year'!$L$51:$L$70</c:f>
              <c:numCache>
                <c:formatCode>0</c:formatCode>
                <c:ptCount val="20"/>
                <c:pt idx="0">
                  <c:v>245</c:v>
                </c:pt>
                <c:pt idx="1">
                  <c:v>221</c:v>
                </c:pt>
                <c:pt idx="2">
                  <c:v>212</c:v>
                </c:pt>
                <c:pt idx="3">
                  <c:v>195</c:v>
                </c:pt>
                <c:pt idx="4">
                  <c:v>188</c:v>
                </c:pt>
                <c:pt idx="5">
                  <c:v>170</c:v>
                </c:pt>
                <c:pt idx="6">
                  <c:v>100</c:v>
                </c:pt>
                <c:pt idx="7">
                  <c:v>85</c:v>
                </c:pt>
                <c:pt idx="8">
                  <c:v>57</c:v>
                </c:pt>
                <c:pt idx="9">
                  <c:v>55</c:v>
                </c:pt>
                <c:pt idx="10">
                  <c:v>38</c:v>
                </c:pt>
                <c:pt idx="11">
                  <c:v>31</c:v>
                </c:pt>
                <c:pt idx="12">
                  <c:v>27</c:v>
                </c:pt>
                <c:pt idx="13">
                  <c:v>18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13</c:v>
                </c:pt>
                <c:pt idx="18">
                  <c:v>11</c:v>
                </c:pt>
                <c:pt idx="1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v>Maximum</c:v>
          </c:tx>
          <c:spPr>
            <a:ln w="28575">
              <a:noFill/>
            </a:ln>
          </c:spPr>
          <c:marker>
            <c:symbol val="none"/>
          </c:marker>
          <c:cat>
            <c:strRef>
              <c:f>'Section B Next Year'!$K$51:$K$70</c:f>
              <c:strCache>
                <c:ptCount val="20"/>
                <c:pt idx="0">
                  <c:v>Breast Imaging</c:v>
                </c:pt>
                <c:pt idx="1">
                  <c:v>Interventional (General)</c:v>
                </c:pt>
                <c:pt idx="2">
                  <c:v>Neuroradiology</c:v>
                </c:pt>
                <c:pt idx="3">
                  <c:v>General Radiologist</c:v>
                </c:pt>
                <c:pt idx="4">
                  <c:v>Body Imaging (GI, GU)</c:v>
                </c:pt>
                <c:pt idx="5">
                  <c:v>Musculoskeletal</c:v>
                </c:pt>
                <c:pt idx="6">
                  <c:v>Emergency/Trauma</c:v>
                </c:pt>
                <c:pt idx="7">
                  <c:v>Pediatrics</c:v>
                </c:pt>
                <c:pt idx="8">
                  <c:v>Nuclear Medicine</c:v>
                </c:pt>
                <c:pt idx="9">
                  <c:v>Chest</c:v>
                </c:pt>
                <c:pt idx="10">
                  <c:v>Radiation Oncology</c:v>
                </c:pt>
                <c:pt idx="11">
                  <c:v>Women’s Imaging</c:v>
                </c:pt>
                <c:pt idx="12">
                  <c:v>Interventional (Neuro)</c:v>
                </c:pt>
                <c:pt idx="13">
                  <c:v>Informatics</c:v>
                </c:pt>
                <c:pt idx="14">
                  <c:v>Ultrasound</c:v>
                </c:pt>
                <c:pt idx="15">
                  <c:v>Teleradiology (Nighthawk)</c:v>
                </c:pt>
                <c:pt idx="16">
                  <c:v>Cardiac</c:v>
                </c:pt>
                <c:pt idx="17">
                  <c:v>Basic Research</c:v>
                </c:pt>
                <c:pt idx="18">
                  <c:v>MRI</c:v>
                </c:pt>
                <c:pt idx="19">
                  <c:v>Health Services Research</c:v>
                </c:pt>
              </c:strCache>
            </c:strRef>
          </c:cat>
          <c:val>
            <c:numRef>
              <c:f>'Section B Next Year'!$M$51:$M$70</c:f>
              <c:numCache>
                <c:formatCode>0</c:formatCode>
                <c:ptCount val="20"/>
                <c:pt idx="0">
                  <c:v>319</c:v>
                </c:pt>
                <c:pt idx="1">
                  <c:v>287</c:v>
                </c:pt>
                <c:pt idx="2">
                  <c:v>276</c:v>
                </c:pt>
                <c:pt idx="3">
                  <c:v>253</c:v>
                </c:pt>
                <c:pt idx="4">
                  <c:v>244</c:v>
                </c:pt>
                <c:pt idx="5">
                  <c:v>221</c:v>
                </c:pt>
                <c:pt idx="6">
                  <c:v>129</c:v>
                </c:pt>
                <c:pt idx="7">
                  <c:v>111</c:v>
                </c:pt>
                <c:pt idx="8">
                  <c:v>75</c:v>
                </c:pt>
                <c:pt idx="9">
                  <c:v>72</c:v>
                </c:pt>
                <c:pt idx="10">
                  <c:v>49</c:v>
                </c:pt>
                <c:pt idx="11">
                  <c:v>40</c:v>
                </c:pt>
                <c:pt idx="12">
                  <c:v>34</c:v>
                </c:pt>
                <c:pt idx="13">
                  <c:v>23</c:v>
                </c:pt>
                <c:pt idx="14">
                  <c:v>20</c:v>
                </c:pt>
                <c:pt idx="15">
                  <c:v>20</c:v>
                </c:pt>
                <c:pt idx="16">
                  <c:v>17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76200">
              <a:solidFill>
                <a:srgbClr val="C00000"/>
              </a:solidFill>
              <a:headEnd type="none" w="med" len="med"/>
              <a:tailEnd type="none"/>
            </a:ln>
          </c:spPr>
        </c:hiLowLines>
        <c:axId val="61777408"/>
        <c:axId val="61778944"/>
      </c:stockChart>
      <c:catAx>
        <c:axId val="617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1778944"/>
        <c:crosses val="autoZero"/>
        <c:auto val="1"/>
        <c:lblAlgn val="ctr"/>
        <c:lblOffset val="100"/>
        <c:noMultiLvlLbl val="0"/>
      </c:catAx>
      <c:valAx>
        <c:axId val="6177894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6177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Hiring In Next Three years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'Section B 2018'!$A$2:$A$21</c:f>
              <c:strCache>
                <c:ptCount val="20"/>
                <c:pt idx="0">
                  <c:v>Cardiac</c:v>
                </c:pt>
                <c:pt idx="1">
                  <c:v>Health Services Research</c:v>
                </c:pt>
                <c:pt idx="2">
                  <c:v>Ultrasound</c:v>
                </c:pt>
                <c:pt idx="3">
                  <c:v>Informatics</c:v>
                </c:pt>
                <c:pt idx="4">
                  <c:v>Nuclear Medicine</c:v>
                </c:pt>
                <c:pt idx="5">
                  <c:v>Radiation Oncology</c:v>
                </c:pt>
                <c:pt idx="6">
                  <c:v>Interventional (Neuro)</c:v>
                </c:pt>
                <c:pt idx="7">
                  <c:v>Chest</c:v>
                </c:pt>
                <c:pt idx="8">
                  <c:v>Pediatrics</c:v>
                </c:pt>
                <c:pt idx="9">
                  <c:v>Basic Research</c:v>
                </c:pt>
                <c:pt idx="10">
                  <c:v>Emergency/Trauma</c:v>
                </c:pt>
                <c:pt idx="11">
                  <c:v>Women’s Imaging</c:v>
                </c:pt>
                <c:pt idx="12">
                  <c:v>Teleradiology (Nighthawk)</c:v>
                </c:pt>
                <c:pt idx="13">
                  <c:v>MRI</c:v>
                </c:pt>
                <c:pt idx="14">
                  <c:v>Neuroradiology</c:v>
                </c:pt>
                <c:pt idx="15">
                  <c:v>Interventional (General)</c:v>
                </c:pt>
                <c:pt idx="16">
                  <c:v>Musculoskeletal</c:v>
                </c:pt>
                <c:pt idx="17">
                  <c:v>Body Imaging (GI, GU)</c:v>
                </c:pt>
                <c:pt idx="18">
                  <c:v>Breast Imaging</c:v>
                </c:pt>
                <c:pt idx="19">
                  <c:v>General Radiologist</c:v>
                </c:pt>
              </c:strCache>
            </c:strRef>
          </c:cat>
          <c:val>
            <c:numRef>
              <c:f>'Section B 2018'!$D$2:$D$21</c:f>
              <c:numCache>
                <c:formatCode>0%</c:formatCode>
                <c:ptCount val="20"/>
                <c:pt idx="0">
                  <c:v>2.8328611898016999E-3</c:v>
                </c:pt>
                <c:pt idx="1">
                  <c:v>2.8328611898016999E-3</c:v>
                </c:pt>
                <c:pt idx="2">
                  <c:v>2.8328611898016999E-3</c:v>
                </c:pt>
                <c:pt idx="3">
                  <c:v>8.4985835694051E-3</c:v>
                </c:pt>
                <c:pt idx="4">
                  <c:v>1.69971671388102E-2</c:v>
                </c:pt>
                <c:pt idx="5">
                  <c:v>1.9830028328611901E-2</c:v>
                </c:pt>
                <c:pt idx="6">
                  <c:v>1.9830028328611901E-2</c:v>
                </c:pt>
                <c:pt idx="7">
                  <c:v>2.2662889518413599E-2</c:v>
                </c:pt>
                <c:pt idx="8">
                  <c:v>2.54957507082153E-2</c:v>
                </c:pt>
                <c:pt idx="9">
                  <c:v>2.8328611898017001E-2</c:v>
                </c:pt>
                <c:pt idx="10">
                  <c:v>3.6827195467422101E-2</c:v>
                </c:pt>
                <c:pt idx="11">
                  <c:v>3.6827195467422101E-2</c:v>
                </c:pt>
                <c:pt idx="12">
                  <c:v>3.9660056657223802E-2</c:v>
                </c:pt>
                <c:pt idx="13">
                  <c:v>5.9490084985835703E-2</c:v>
                </c:pt>
                <c:pt idx="14">
                  <c:v>8.4985835694051007E-2</c:v>
                </c:pt>
                <c:pt idx="15">
                  <c:v>9.3484419263456103E-2</c:v>
                </c:pt>
                <c:pt idx="16">
                  <c:v>9.6317280453257798E-2</c:v>
                </c:pt>
                <c:pt idx="17">
                  <c:v>0.10481586402266301</c:v>
                </c:pt>
                <c:pt idx="18">
                  <c:v>0.13314447592067999</c:v>
                </c:pt>
                <c:pt idx="19">
                  <c:v>0.16430594900849901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827712"/>
        <c:axId val="61855232"/>
      </c:barChart>
      <c:catAx>
        <c:axId val="61827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5232"/>
        <c:crosses val="autoZero"/>
        <c:auto val="1"/>
        <c:lblAlgn val="ctr"/>
        <c:lblOffset val="100"/>
        <c:noMultiLvlLbl val="0"/>
      </c:catAx>
      <c:valAx>
        <c:axId val="6185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2771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0.43732</cdr:x>
      <cdr:y>0.05194</cdr:y>
    </cdr:from>
    <cdr:to>
      <cdr:x>1</cdr:x>
      <cdr:y>0.45315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8847" y="235059"/>
          <a:ext cx="5145153" cy="1815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rgbClr val="3269A0"/>
              </a:solidFill>
            </a:rPr>
            <a:t>Projected 1,900  new hires for 2016 which is well more than the number of finishing trainees</a:t>
          </a:r>
          <a:endParaRPr lang="en-US" sz="2800" b="1" dirty="0">
            <a:solidFill>
              <a:srgbClr val="3269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6011E-7D72-7B4A-8EC3-2F6A466EB9C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B515-43A0-8340-A20D-7518F1BC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7E756-B957-9042-9311-1B91D972CD5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E5D4E-0DD8-470E-819C-4CEA6579B5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E5D4E-0DD8-470E-819C-4CEA6579B5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E5D4E-0DD8-470E-819C-4CEA6579B5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E5D4E-0DD8-470E-819C-4CEA6579B5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5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E5D4E-0DD8-470E-819C-4CEA6579B5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390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2390780"/>
            <a:ext cx="7848600" cy="2867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52214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425"/>
            <a:ext cx="8229600" cy="830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25613"/>
            <a:ext cx="8229600" cy="44005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E47A92-7949-F947-843D-9D85BF78B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" b="3226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9771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00446A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microsoft.com/office/2007/relationships/hdphoto" Target="../media/hdphoto1.wdp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42" y="2928943"/>
            <a:ext cx="2946400" cy="110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2177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3269A0"/>
                </a:solidFill>
              </a:rPr>
              <a:t>The Radiology Job Market:</a:t>
            </a:r>
            <a:br>
              <a:rPr lang="en-US" b="1" dirty="0" smtClean="0">
                <a:solidFill>
                  <a:srgbClr val="3269A0"/>
                </a:solidFill>
              </a:rPr>
            </a:br>
            <a:r>
              <a:rPr lang="en-US" b="1" dirty="0" smtClean="0">
                <a:solidFill>
                  <a:srgbClr val="3269A0"/>
                </a:solidFill>
              </a:rPr>
              <a:t>Current State And Future Trends</a:t>
            </a:r>
            <a:endParaRPr lang="en-US" b="1" dirty="0">
              <a:solidFill>
                <a:srgbClr val="3269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03868"/>
            <a:ext cx="6400800" cy="121310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Bibb Allen, MD FACR</a:t>
            </a:r>
          </a:p>
          <a:p>
            <a:r>
              <a:rPr lang="en-US" sz="2000" b="1" dirty="0" smtClean="0"/>
              <a:t>Chair ACR Board Of Chancellors</a:t>
            </a:r>
          </a:p>
          <a:p>
            <a:r>
              <a:rPr lang="en-US" sz="2000" b="1" dirty="0" smtClean="0"/>
              <a:t>April 2,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40" t="16140" r="4220" b="27936"/>
          <a:stretch/>
        </p:blipFill>
        <p:spPr>
          <a:xfrm>
            <a:off x="1295400" y="2055056"/>
            <a:ext cx="1714500" cy="87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054" y="2057171"/>
            <a:ext cx="3091646" cy="1052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681" y="2810897"/>
            <a:ext cx="2813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800000"/>
                </a:solidFill>
              </a:rPr>
              <a:t>Alliance of Medical Student Educators In Radiology</a:t>
            </a:r>
            <a:endParaRPr lang="en-US" sz="9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54" y="358879"/>
            <a:ext cx="4407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Radiology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Medical Student Expo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How Old Are We?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0237" y="6026821"/>
            <a:ext cx="700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Almost 30% of us are over 55 and 7% are over 65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57107"/>
            <a:ext cx="8090923" cy="466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6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50" y="1143000"/>
            <a:ext cx="6335850" cy="36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Women In Radiology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4896521"/>
            <a:ext cx="894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Increasing numbers of women are choosing radiology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r="14188"/>
          <a:stretch/>
        </p:blipFill>
        <p:spPr bwMode="auto">
          <a:xfrm>
            <a:off x="237990" y="1755140"/>
            <a:ext cx="2788770" cy="25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900" y="5353721"/>
            <a:ext cx="892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Compensation and promotion of women in </a:t>
            </a:r>
          </a:p>
          <a:p>
            <a:pPr algn="ctr"/>
            <a:r>
              <a:rPr lang="en-US" sz="2400" dirty="0" smtClean="0"/>
              <a:t>radiology is higher than almost all other specialties</a:t>
            </a:r>
          </a:p>
          <a:p>
            <a:pPr algn="r"/>
            <a:r>
              <a:rPr lang="en-US" sz="1200" dirty="0" err="1" smtClean="0"/>
              <a:t>Anupim</a:t>
            </a:r>
            <a:r>
              <a:rPr lang="en-US" sz="1200" dirty="0" smtClean="0"/>
              <a:t> Jena,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73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577" y="6376730"/>
            <a:ext cx="88155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Hiring Trends For Radiologists - 2015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67560"/>
              </p:ext>
            </p:extLst>
          </p:nvPr>
        </p:nvGraphicFramePr>
        <p:xfrm>
          <a:off x="479236" y="1398273"/>
          <a:ext cx="8582025" cy="521068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397861"/>
                <a:gridCol w="2459403"/>
                <a:gridCol w="1689222"/>
                <a:gridCol w="1035539"/>
              </a:tblGrid>
              <a:tr h="2114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“Plan” </a:t>
                      </a:r>
                      <a:r>
                        <a:rPr lang="en-US" sz="1400" u="none" strike="noStrike" dirty="0">
                          <a:effectLst/>
                        </a:rPr>
                        <a:t>to hire in </a:t>
                      </a:r>
                      <a:r>
                        <a:rPr lang="en-US" sz="1400" u="none" strike="noStrike" dirty="0" smtClean="0">
                          <a:effectLst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Hired in </a:t>
                      </a:r>
                      <a:r>
                        <a:rPr lang="en-US" sz="1400" u="none" strike="noStrike" dirty="0" smtClean="0">
                          <a:effectLst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Change</a:t>
                      </a:r>
                      <a:endParaRPr lang="en-US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Interventional (General)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General Radiologist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Neuroradiology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↑↑</a:t>
                      </a:r>
                      <a:endParaRPr lang="en-US" sz="1400" b="0" i="0" u="none" strike="noStrike" dirty="0" smtClean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Body Imaging (GI, GU)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530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Musculoskeletal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Breast Imaging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Teleradiology (Nighthawk)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Pediatrics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Nuclear Medicine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Women’s Imaging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Emergency/Trauma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Cardiac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Basic Research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Interventional (Neuro)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Ultrasound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↑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Radiation Oncology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↓↓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Informatics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Health Services Research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↔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269A0"/>
                    </a:solidFill>
                  </a:tcPr>
                </a:tc>
              </a:tr>
              <a:tr h="21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Projected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1,114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1,393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269A0"/>
                    </a:solidFill>
                  </a:tcPr>
                </a:tc>
              </a:tr>
            </a:tbl>
          </a:graphicData>
        </a:graphic>
      </p:graphicFrame>
      <p:sp>
        <p:nvSpPr>
          <p:cNvPr id="3" name="Donut 2"/>
          <p:cNvSpPr/>
          <p:nvPr/>
        </p:nvSpPr>
        <p:spPr>
          <a:xfrm>
            <a:off x="6731000" y="6184900"/>
            <a:ext cx="914400" cy="673100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577" y="6376730"/>
            <a:ext cx="88155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Hiring Trends For Radiologists - 2016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66120"/>
              </p:ext>
            </p:extLst>
          </p:nvPr>
        </p:nvGraphicFramePr>
        <p:xfrm>
          <a:off x="457199" y="1389649"/>
          <a:ext cx="8594971" cy="52738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91202"/>
                <a:gridCol w="2309822"/>
                <a:gridCol w="1911152"/>
                <a:gridCol w="1182795"/>
              </a:tblGrid>
              <a:tr h="231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Plan to hire in 2015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Hired in 2015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Change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Interventional (General)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Breast Imaging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Body Imaging (GI, GU)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153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Neuroradiology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144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Musculoskeletal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General Radiologist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Pediatrics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Emergency/Trauma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↓↓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Nuclear Medicine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Chest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↓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Radiation Oncology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↓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Women’s Imaging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Teleradiology (Nighthawk)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Basic Research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Interventional (Neuro)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MRI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↓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Cardiac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Ultrasound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Informatics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231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Health Services Research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↓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  <a:tr h="418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Projected 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1,323  (1,131</a:t>
                      </a:r>
                      <a:r>
                        <a:rPr lang="en-US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- 1,484)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1,707 (1,474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1,913)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CAE"/>
                    </a:solidFill>
                  </a:tcPr>
                </a:tc>
              </a:tr>
            </a:tbl>
          </a:graphicData>
        </a:graphic>
      </p:graphicFrame>
      <p:sp>
        <p:nvSpPr>
          <p:cNvPr id="3" name="Donut 2"/>
          <p:cNvSpPr/>
          <p:nvPr/>
        </p:nvSpPr>
        <p:spPr>
          <a:xfrm>
            <a:off x="5745124" y="6031672"/>
            <a:ext cx="2217776" cy="826328"/>
          </a:xfrm>
          <a:prstGeom prst="donut">
            <a:avLst>
              <a:gd name="adj" fmla="val 990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571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latin typeface="Calibri" panose="020F0502020204030204" pitchFamily="34" charset="0"/>
              </a:rPr>
              <a:t>Range of 2016 Projected Hiring By Subspecialty</a:t>
            </a:r>
            <a:endParaRPr lang="en-US" kern="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57200" y="6248400"/>
            <a:ext cx="8218488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 dirty="0"/>
              <a:t>The range was calculated using estimated counts of 28,821 to 37,399 radiologists in the country. This estimate was obtained from </a:t>
            </a:r>
            <a:r>
              <a:rPr lang="en-US" altLang="en-US" sz="1100" i="1" dirty="0"/>
              <a:t>Harvey L Neiman Health Policy Institute.</a:t>
            </a:r>
            <a:endParaRPr lang="en-US" altLang="en-US" sz="1100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57982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3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Hiring/Projection </a:t>
            </a:r>
            <a:r>
              <a:rPr lang="en-US" sz="2800" dirty="0"/>
              <a:t>Trends 2011 </a:t>
            </a:r>
            <a:r>
              <a:rPr lang="en-US" sz="2800" dirty="0" smtClean="0"/>
              <a:t>To 2016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 rot="193471">
            <a:off x="4419600" y="2209800"/>
            <a:ext cx="3581400" cy="1066800"/>
            <a:chOff x="4419600" y="2362200"/>
            <a:chExt cx="3276600" cy="914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19600" y="3048000"/>
              <a:ext cx="7620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257800" y="2819400"/>
              <a:ext cx="7620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096000" y="2590800"/>
              <a:ext cx="7620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2362200"/>
              <a:ext cx="762000" cy="228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828800" y="4787900"/>
            <a:ext cx="6362700" cy="81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Available positions </a:t>
            </a:r>
            <a:r>
              <a:rPr lang="en-US" dirty="0" smtClean="0"/>
              <a:t>in academic radiology have returned to 2009 levels</a:t>
            </a:r>
          </a:p>
          <a:p>
            <a:pPr algn="r"/>
            <a:r>
              <a:rPr lang="en-US" sz="1100" dirty="0" smtClean="0"/>
              <a:t>Survey of academic chairs, D. Maynard MD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92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77" y="6376730"/>
            <a:ext cx="88155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8024"/>
              </p:ext>
            </p:extLst>
          </p:nvPr>
        </p:nvGraphicFramePr>
        <p:xfrm>
          <a:off x="485775" y="1600200"/>
          <a:ext cx="8429625" cy="486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61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 Look To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 Look To The Future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04" y="1468468"/>
            <a:ext cx="4441692" cy="47575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68128" y="1582337"/>
            <a:ext cx="3424331" cy="435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Future Demands For Physicians</a:t>
            </a:r>
          </a:p>
          <a:p>
            <a:r>
              <a:rPr lang="en-US" dirty="0" smtClean="0"/>
              <a:t>Vascular surgery</a:t>
            </a:r>
          </a:p>
          <a:p>
            <a:r>
              <a:rPr lang="en-US" dirty="0" smtClean="0"/>
              <a:t>Cardiology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Radiology</a:t>
            </a:r>
          </a:p>
          <a:p>
            <a:r>
              <a:rPr lang="en-US" dirty="0" smtClean="0"/>
              <a:t>General surgery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42559" y="70832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Radiologists’ Increasing Role In Population Health Management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9727" y="2070723"/>
            <a:ext cx="3657600" cy="3657600"/>
          </a:xfrm>
          <a:prstGeom prst="ellipse">
            <a:avLst/>
          </a:prstGeom>
          <a:solidFill>
            <a:srgbClr val="DBCF8A">
              <a:alpha val="5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BCF8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945" y="2476870"/>
            <a:ext cx="1134620" cy="1263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641" y="2476870"/>
            <a:ext cx="1134620" cy="126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945" y="4001502"/>
            <a:ext cx="1134620" cy="126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641" y="4009281"/>
            <a:ext cx="1134620" cy="1263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27547" y="3624002"/>
            <a:ext cx="138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Patients</a:t>
            </a:r>
            <a:endParaRPr lang="en-US" sz="24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54201" y="1697520"/>
            <a:ext cx="4089798" cy="18016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Inappropriate Imaging Requested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Inappropriate care and risk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Over-diagnosis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Increased cost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Radiologist consultations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/>
          <p:cNvCxnSpPr>
            <a:endCxn id="15" idx="1"/>
          </p:cNvCxnSpPr>
          <p:nvPr/>
        </p:nvCxnSpPr>
        <p:spPr>
          <a:xfrm flipV="1">
            <a:off x="4103838" y="2598360"/>
            <a:ext cx="950363" cy="6157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054201" y="4360112"/>
            <a:ext cx="4089798" cy="20075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Imaging Not Requested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Appropriate – lowers cost 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What if imaging should have been requested? </a:t>
            </a:r>
          </a:p>
          <a:p>
            <a:pPr lvl="1">
              <a:lnSpc>
                <a:spcPct val="80000"/>
              </a:lnSpc>
              <a:buClrTx/>
              <a:buFont typeface="Lucida Grande"/>
              <a:buChar char="-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Under-diagnosis</a:t>
            </a:r>
          </a:p>
          <a:p>
            <a:pPr lvl="1">
              <a:lnSpc>
                <a:spcPct val="80000"/>
              </a:lnSpc>
              <a:buClrTx/>
              <a:buFont typeface="Lucida Grande"/>
              <a:buChar char="-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Poor health outcomes</a:t>
            </a:r>
          </a:p>
          <a:p>
            <a:pPr lvl="1">
              <a:lnSpc>
                <a:spcPct val="80000"/>
              </a:lnSpc>
              <a:buClrTx/>
              <a:buFont typeface="Lucida Grande"/>
              <a:buChar char="-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Higher cost</a:t>
            </a:r>
          </a:p>
          <a:p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18" idx="1"/>
          </p:cNvCxnSpPr>
          <p:nvPr/>
        </p:nvCxnSpPr>
        <p:spPr>
          <a:xfrm>
            <a:off x="4103838" y="4605120"/>
            <a:ext cx="950363" cy="7587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8400" y="5905500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Decision support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50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42559" y="70832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Radiologists’ Role In Population Health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84" y="1452361"/>
            <a:ext cx="4181595" cy="2614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90" y="3568699"/>
            <a:ext cx="552938" cy="44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640" y="3633032"/>
            <a:ext cx="1307610" cy="33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828" y="1589760"/>
            <a:ext cx="304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Electronic Heath Records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161" y="1452361"/>
            <a:ext cx="3840277" cy="2614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9602" y="4543425"/>
            <a:ext cx="8235738" cy="1200329"/>
          </a:xfrm>
          <a:prstGeom prst="rect">
            <a:avLst/>
          </a:prstGeom>
          <a:solidFill>
            <a:srgbClr val="800000">
              <a:alpha val="7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cap="small" dirty="0" smtClean="0">
                <a:solidFill>
                  <a:schemeClr val="bg1"/>
                </a:solidFill>
                <a:latin typeface="Corbel"/>
              </a:rPr>
              <a:t>Radiologists Play An Increasing Role In Guiding The Diagnostic Workup</a:t>
            </a:r>
            <a:endParaRPr lang="en-US" sz="3600" b="1" cap="small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400" y="5946452"/>
            <a:ext cx="825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Of The Care That Is Necessary And None That Is Not </a:t>
            </a:r>
            <a:endParaRPr lang="en-US" sz="2400" b="1" dirty="0"/>
          </a:p>
        </p:txBody>
      </p:sp>
      <p:sp>
        <p:nvSpPr>
          <p:cNvPr id="25" name="Down Arrow 24"/>
          <p:cNvSpPr/>
          <p:nvPr/>
        </p:nvSpPr>
        <p:spPr>
          <a:xfrm>
            <a:off x="4685529" y="2859839"/>
            <a:ext cx="484632" cy="168358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50000"/>
                </a:schemeClr>
              </a:gs>
              <a:gs pos="100000">
                <a:schemeClr val="accent1"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3657809" y="2488320"/>
            <a:ext cx="2526141" cy="484632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50000"/>
                </a:schemeClr>
              </a:gs>
              <a:gs pos="100000">
                <a:schemeClr val="accent1"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" b="11300"/>
          <a:stretch/>
        </p:blipFill>
        <p:spPr>
          <a:xfrm>
            <a:off x="823037" y="576502"/>
            <a:ext cx="7545551" cy="6287959"/>
          </a:xfrm>
        </p:spPr>
      </p:pic>
      <p:sp>
        <p:nvSpPr>
          <p:cNvPr id="7" name="TextBox 6"/>
          <p:cNvSpPr txBox="1"/>
          <p:nvPr/>
        </p:nvSpPr>
        <p:spPr>
          <a:xfrm>
            <a:off x="0" y="6512184"/>
            <a:ext cx="4670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From The "</a:t>
            </a:r>
            <a:r>
              <a:rPr lang="en-US" sz="1200" dirty="0" err="1">
                <a:solidFill>
                  <a:srgbClr val="FFFFFF"/>
                </a:solidFill>
              </a:rPr>
              <a:t>MythBusters</a:t>
            </a:r>
            <a:r>
              <a:rPr lang="en-US" sz="1200" dirty="0">
                <a:solidFill>
                  <a:srgbClr val="FFFFFF"/>
                </a:solidFill>
              </a:rPr>
              <a:t>: Jamie and Adam Unleashed" </a:t>
            </a:r>
            <a:r>
              <a:rPr lang="en-US" sz="1200" dirty="0" smtClean="0">
                <a:solidFill>
                  <a:srgbClr val="FFFFFF"/>
                </a:solidFill>
              </a:rPr>
              <a:t>tour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42559" y="70832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Radiologists’ Role In Population Health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900" y="1333500"/>
            <a:ext cx="4813299" cy="2614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4802" y="5026025"/>
            <a:ext cx="8235738" cy="1200329"/>
          </a:xfrm>
          <a:prstGeom prst="rect">
            <a:avLst/>
          </a:prstGeom>
          <a:solidFill>
            <a:srgbClr val="800000">
              <a:alpha val="7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cap="small" dirty="0" smtClean="0">
                <a:solidFill>
                  <a:schemeClr val="bg1"/>
                </a:solidFill>
                <a:latin typeface="Corbel"/>
              </a:rPr>
              <a:t>Radiologists Will Play Important Roles In reducing Variability In Medical Care</a:t>
            </a:r>
            <a:endParaRPr lang="en-US" sz="3600" b="1" cap="small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380729" y="3848100"/>
            <a:ext cx="484632" cy="10922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50000"/>
                </a:schemeClr>
              </a:gs>
              <a:gs pos="100000">
                <a:schemeClr val="accent1">
                  <a:shade val="94000"/>
                  <a:satMod val="135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00827" y="1677023"/>
            <a:ext cx="3657600" cy="3657600"/>
          </a:xfrm>
          <a:prstGeom prst="ellipse">
            <a:avLst/>
          </a:prstGeom>
          <a:solidFill>
            <a:srgbClr val="DBCF8A">
              <a:alpha val="5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7766" y="2319260"/>
            <a:ext cx="405679" cy="706200"/>
          </a:xfrm>
          <a:prstGeom prst="rect">
            <a:avLst/>
          </a:prstGeom>
          <a:solidFill>
            <a:srgbClr val="3269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2559" y="70832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Radiologists’ Role In Population Health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41" y="2083170"/>
            <a:ext cx="1134620" cy="1263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38647" y="3230302"/>
            <a:ext cx="138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Patients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84808" y="2319260"/>
            <a:ext cx="405679" cy="70620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84808" y="3858320"/>
            <a:ext cx="405679" cy="706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86" y="2068220"/>
            <a:ext cx="1134620" cy="1263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17766" y="3858320"/>
            <a:ext cx="405679" cy="7062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12" y="3607802"/>
            <a:ext cx="1134620" cy="126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9756" r="89634">
                        <a14:foregroundMark x1="56098" y1="16393" x2="56098" y2="1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41" y="3615581"/>
            <a:ext cx="1134620" cy="1263950"/>
          </a:xfrm>
          <a:prstGeom prst="rect">
            <a:avLst/>
          </a:prstGeom>
        </p:spPr>
      </p:pic>
      <p:pic>
        <p:nvPicPr>
          <p:cNvPr id="21" name="Picture 5" descr="Screen Shot 2012-04-28 at 11.41.13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4747" y="1885580"/>
            <a:ext cx="1531938" cy="20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5235" y="1885580"/>
            <a:ext cx="22733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99437" y="6246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455715" y="4095248"/>
            <a:ext cx="4572000" cy="16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8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Precision / Personalized Medicine</a:t>
            </a:r>
          </a:p>
          <a:p>
            <a:pPr algn="ctr" defTabSz="914400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Customization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or “personalization” of care based on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patient’s genotype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and phenotype and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the genotype and phenotype of a patient’s disease e.g.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cancer</a:t>
            </a:r>
            <a:endParaRPr lang="en-US" sz="2000" b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04679" y="5768591"/>
            <a:ext cx="8645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Focus shifts from knowledge of populations to personalized knowledge of individual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patients</a:t>
            </a:r>
          </a:p>
          <a:p>
            <a:pPr defTabSz="914400">
              <a:spcBef>
                <a:spcPct val="50000"/>
              </a:spcBef>
            </a:pPr>
            <a:r>
              <a:rPr lang="en-US" sz="16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James Thrall, MD - ACR Moreton Lecture May 2015</a:t>
            </a:r>
            <a:endParaRPr lang="en-US" sz="1600" i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2220" y="1337515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Medicine Of Tomorrow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56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42559" y="70832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Radiologists’ Role In Population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8090" y="3191992"/>
            <a:ext cx="276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Identification Of A Population Subset At High Risk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94" y="1624321"/>
            <a:ext cx="1956103" cy="1856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58" y="1400131"/>
            <a:ext cx="1870441" cy="23582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76221" y="3578876"/>
            <a:ext cx="22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Targeted Imaging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2389" y="6430895"/>
            <a:ext cx="2925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Sam </a:t>
            </a:r>
            <a:r>
              <a:rPr lang="en-US" sz="1200" dirty="0" err="1" smtClean="0"/>
              <a:t>Gambhir</a:t>
            </a:r>
            <a:r>
              <a:rPr lang="en-US" sz="1200" dirty="0" smtClean="0"/>
              <a:t>, MD </a:t>
            </a:r>
          </a:p>
          <a:p>
            <a:r>
              <a:rPr lang="en-US" sz="1200" dirty="0" smtClean="0"/>
              <a:t>MGH Hampton Symposium March 2016 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17" y="4209739"/>
            <a:ext cx="1893183" cy="22211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998" y="1400131"/>
            <a:ext cx="1908997" cy="18958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72334" y="6488668"/>
            <a:ext cx="282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www.cornellcurrent.com</a:t>
            </a:r>
            <a:r>
              <a:rPr lang="en-US" sz="900" dirty="0"/>
              <a:t>/</a:t>
            </a:r>
            <a:r>
              <a:rPr lang="en-US" sz="900" dirty="0" err="1"/>
              <a:t>wp</a:t>
            </a:r>
            <a:r>
              <a:rPr lang="en-US" sz="900" dirty="0"/>
              <a:t>-content/uploads/2015/03/Precision-</a:t>
            </a:r>
            <a:r>
              <a:rPr lang="en-US" sz="900" dirty="0" err="1"/>
              <a:t>Medicine.png</a:t>
            </a:r>
            <a:endParaRPr lang="en-US" sz="900" dirty="0"/>
          </a:p>
        </p:txBody>
      </p:sp>
      <p:sp>
        <p:nvSpPr>
          <p:cNvPr id="32" name="Bent Arrow 31"/>
          <p:cNvSpPr/>
          <p:nvPr/>
        </p:nvSpPr>
        <p:spPr>
          <a:xfrm rot="10800000">
            <a:off x="4450966" y="4108897"/>
            <a:ext cx="3528514" cy="2375273"/>
          </a:xfrm>
          <a:prstGeom prst="bentArrow">
            <a:avLst>
              <a:gd name="adj1" fmla="val 15222"/>
              <a:gd name="adj2" fmla="val 29335"/>
              <a:gd name="adj3" fmla="val 27168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5" descr="Screen Shot 2012-04-28 at 11.41.13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029" y="4209740"/>
            <a:ext cx="1531938" cy="22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53050" y="5980294"/>
            <a:ext cx="22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Targeted Therapy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alphaModFix amt="90000"/>
          </a:blip>
          <a:stretch>
            <a:fillRect/>
          </a:stretch>
        </p:blipFill>
        <p:spPr>
          <a:xfrm>
            <a:off x="3149125" y="1737326"/>
            <a:ext cx="3227096" cy="36831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585783" y="6488668"/>
            <a:ext cx="151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www.ajronline.org</a:t>
            </a:r>
            <a:r>
              <a:rPr lang="en-US" sz="900" dirty="0"/>
              <a:t>/</a:t>
            </a:r>
            <a:r>
              <a:rPr lang="en-US" sz="900" dirty="0" err="1"/>
              <a:t>doi</a:t>
            </a:r>
            <a:r>
              <a:rPr lang="en-US" sz="900" dirty="0"/>
              <a:t>/</a:t>
            </a:r>
            <a:r>
              <a:rPr lang="en-US" sz="900" dirty="0" err="1"/>
              <a:t>pdf</a:t>
            </a:r>
            <a:r>
              <a:rPr lang="en-US" sz="900" dirty="0"/>
              <a:t>/10.2214/AJR.10.7243</a:t>
            </a:r>
          </a:p>
        </p:txBody>
      </p:sp>
    </p:spTree>
    <p:extLst>
      <p:ext uri="{BB962C8B-B14F-4D97-AF65-F5344CB8AC3E}">
        <p14:creationId xmlns:p14="http://schemas.microsoft.com/office/powerpoint/2010/main" val="3877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1" grpId="0"/>
      <p:bldP spid="32" grpId="0" animBg="1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35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Radiologists Are Integral To Team Based Care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02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35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Radiologists Are Integral To Team Based Care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613400"/>
          </a:xfrm>
          <a:solidFill>
            <a:schemeClr val="bg1">
              <a:alpha val="61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/>
              <a:t>Predict 1,900 openings </a:t>
            </a:r>
            <a:r>
              <a:rPr lang="en-US" sz="3000" b="1" dirty="0"/>
              <a:t>in </a:t>
            </a:r>
            <a:r>
              <a:rPr lang="en-US" sz="3000" b="1" dirty="0" smtClean="0"/>
              <a:t>2016 - 2017</a:t>
            </a:r>
          </a:p>
          <a:p>
            <a:pPr lvl="1"/>
            <a:r>
              <a:rPr lang="en-US" dirty="0" smtClean="0"/>
              <a:t>This is well more than the number of finishing residents / fellows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600" dirty="0" smtClean="0"/>
              <a:t>Trend shows a general increase in hiring from 2013</a:t>
            </a:r>
          </a:p>
          <a:p>
            <a:r>
              <a:rPr lang="en-US" sz="2600" dirty="0" smtClean="0"/>
              <a:t>Available positions in academic practices have returned to 2009 levels</a:t>
            </a:r>
          </a:p>
          <a:p>
            <a:r>
              <a:rPr lang="en-US" sz="2600" dirty="0" smtClean="0"/>
              <a:t>Increasing percentage of our workforce are women and once women enter the workforce they are highly valued based compensational and promotional equity</a:t>
            </a:r>
          </a:p>
          <a:p>
            <a:r>
              <a:rPr lang="en-US" sz="2600" dirty="0" smtClean="0"/>
              <a:t>Demand for radiologists will likely increase</a:t>
            </a:r>
          </a:p>
          <a:p>
            <a:pPr lvl="1">
              <a:buClr>
                <a:schemeClr val="tx1"/>
              </a:buClr>
              <a:buFont typeface=".AppleSystemUIFont" charset="0"/>
              <a:buChar char="-"/>
            </a:pPr>
            <a:r>
              <a:rPr lang="en-US" sz="2600" dirty="0" smtClean="0"/>
              <a:t>Aging population associated with increase need for radiologists</a:t>
            </a:r>
          </a:p>
          <a:p>
            <a:pPr lvl="1">
              <a:buClr>
                <a:schemeClr val="tx1"/>
              </a:buClr>
              <a:buFont typeface=".AppleSystemUIFont" charset="0"/>
              <a:buChar char="-"/>
            </a:pPr>
            <a:r>
              <a:rPr lang="en-US" sz="2600" dirty="0"/>
              <a:t>Workforce needs may change depending on retirement of senior group </a:t>
            </a:r>
            <a:r>
              <a:rPr lang="en-US" sz="2600" dirty="0" smtClean="0"/>
              <a:t>members </a:t>
            </a:r>
          </a:p>
          <a:p>
            <a:pPr lvl="2">
              <a:buClr>
                <a:schemeClr val="tx1"/>
              </a:buClr>
              <a:buFont typeface=".AppleSystemUIFont" charset="0"/>
              <a:buChar char="-"/>
            </a:pPr>
            <a:r>
              <a:rPr lang="en-US" sz="2600" dirty="0" smtClean="0"/>
              <a:t>7% (</a:t>
            </a:r>
            <a:r>
              <a:rPr lang="en-US" sz="2600" dirty="0"/>
              <a:t>or 2,161) of workforce </a:t>
            </a:r>
            <a:r>
              <a:rPr lang="en-US" sz="2600" dirty="0" smtClean="0"/>
              <a:t>&gt; 65 </a:t>
            </a:r>
          </a:p>
          <a:p>
            <a:pPr lvl="2">
              <a:buClr>
                <a:schemeClr val="tx1"/>
              </a:buClr>
              <a:buFont typeface=".AppleSystemUIFont" charset="0"/>
              <a:buChar char="-"/>
            </a:pPr>
            <a:r>
              <a:rPr lang="en-US" sz="2600" dirty="0" smtClean="0"/>
              <a:t>22% (or </a:t>
            </a:r>
            <a:r>
              <a:rPr lang="en-US" sz="2600" dirty="0"/>
              <a:t>6,881) </a:t>
            </a:r>
            <a:r>
              <a:rPr lang="en-US" sz="2600" dirty="0" smtClean="0"/>
              <a:t>of workforce between </a:t>
            </a:r>
            <a:r>
              <a:rPr lang="en-US" sz="2600" dirty="0"/>
              <a:t>56 and </a:t>
            </a:r>
            <a:r>
              <a:rPr lang="en-US" sz="2600" dirty="0" smtClean="0"/>
              <a:t>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" b="11300"/>
          <a:stretch/>
        </p:blipFill>
        <p:spPr>
          <a:xfrm>
            <a:off x="823037" y="576502"/>
            <a:ext cx="7545551" cy="6287959"/>
          </a:xfrm>
        </p:spPr>
      </p:pic>
      <p:sp>
        <p:nvSpPr>
          <p:cNvPr id="7" name="TextBox 6"/>
          <p:cNvSpPr txBox="1"/>
          <p:nvPr/>
        </p:nvSpPr>
        <p:spPr>
          <a:xfrm>
            <a:off x="0" y="6512184"/>
            <a:ext cx="4670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From The "</a:t>
            </a:r>
            <a:r>
              <a:rPr lang="en-US" sz="1200" dirty="0" err="1">
                <a:solidFill>
                  <a:srgbClr val="FFFFFF"/>
                </a:solidFill>
              </a:rPr>
              <a:t>MythBusters</a:t>
            </a:r>
            <a:r>
              <a:rPr lang="en-US" sz="1200" dirty="0">
                <a:solidFill>
                  <a:srgbClr val="FFFFFF"/>
                </a:solidFill>
              </a:rPr>
              <a:t>: Jamie and Adam Unleashed" </a:t>
            </a:r>
            <a:r>
              <a:rPr lang="en-US" sz="1200" dirty="0" smtClean="0">
                <a:solidFill>
                  <a:srgbClr val="FFFFFF"/>
                </a:solidFill>
              </a:rPr>
              <a:t>tour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59313"/>
            <a:ext cx="9120186" cy="1200329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FFFF"/>
                </a:solidFill>
              </a:rPr>
              <a:t>BUSTED!!</a:t>
            </a:r>
            <a:endParaRPr lang="en-US" sz="7200" b="1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799" y="190293"/>
            <a:ext cx="75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 keep hearing I shouldn’t go into radiology because there won’t be any jobs in radiology when I finish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Many Thanks And Thanks To The ACR Human Resources Commission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800" dirty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ACR Staff:</a:t>
            </a:r>
          </a:p>
          <a:p>
            <a:pPr marL="0" indent="0">
              <a:buNone/>
            </a:pPr>
            <a:r>
              <a:rPr lang="en-US" sz="1800" dirty="0" smtClean="0"/>
              <a:t>Jan T. Cox, PHR</a:t>
            </a:r>
          </a:p>
          <a:p>
            <a:pPr marL="0" indent="0">
              <a:buNone/>
            </a:pPr>
            <a:r>
              <a:rPr lang="en-US" sz="1800" dirty="0" smtClean="0"/>
              <a:t>Daniel Green</a:t>
            </a:r>
          </a:p>
          <a:p>
            <a:pPr marL="0" indent="0">
              <a:buNone/>
            </a:pPr>
            <a:r>
              <a:rPr lang="en-US" sz="1800" dirty="0" smtClean="0"/>
              <a:t>Meghan </a:t>
            </a:r>
            <a:r>
              <a:rPr lang="en-US" sz="1800" dirty="0" err="1" smtClean="0"/>
              <a:t>Deaver</a:t>
            </a:r>
            <a:r>
              <a:rPr lang="en-US" sz="1800" smtClean="0"/>
              <a:t> </a:t>
            </a:r>
            <a:endParaRPr lang="en-US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87248"/>
              </p:ext>
            </p:extLst>
          </p:nvPr>
        </p:nvGraphicFramePr>
        <p:xfrm>
          <a:off x="673100" y="2133600"/>
          <a:ext cx="7848600" cy="2082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62400"/>
                <a:gridCol w="3886200"/>
              </a:tblGrid>
              <a:tr h="20828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Edward I. Bluth, MD FACR, Chair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Elizabeth K. Arleo, MD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Claire E. Bender, MD FACR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E. Michael Donner III, MD FACR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Sharon C. Dutton, MD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Michael Francavilla, MD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Jay A. Harolds, MD FACR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Robert D. Harris, MD, MPH FACR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Andrew Moriarity, MD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Jay R. Parikh, MD FACR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Robert J. Rapoport, MD FACR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Michael P. Recht, MD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Gordon K. Sze, MD,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</a:rPr>
                        <a:t> FACR</a:t>
                      </a:r>
                      <a:endParaRPr lang="en-US" sz="1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Sidney Ulreich, MD FACR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" b="11300"/>
          <a:stretch/>
        </p:blipFill>
        <p:spPr>
          <a:xfrm>
            <a:off x="823037" y="576502"/>
            <a:ext cx="7545551" cy="6287959"/>
          </a:xfrm>
        </p:spPr>
      </p:pic>
      <p:sp>
        <p:nvSpPr>
          <p:cNvPr id="5" name="TextBox 4"/>
          <p:cNvSpPr txBox="1"/>
          <p:nvPr/>
        </p:nvSpPr>
        <p:spPr>
          <a:xfrm>
            <a:off x="812799" y="190293"/>
            <a:ext cx="75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 keep hearing I shouldn’t go into radiology because there won’t be any jobs in radiology when I finish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2184"/>
            <a:ext cx="4670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From The "</a:t>
            </a:r>
            <a:r>
              <a:rPr lang="en-US" sz="1200" dirty="0" err="1">
                <a:solidFill>
                  <a:srgbClr val="FFFFFF"/>
                </a:solidFill>
              </a:rPr>
              <a:t>MythBusters</a:t>
            </a:r>
            <a:r>
              <a:rPr lang="en-US" sz="1200" dirty="0">
                <a:solidFill>
                  <a:srgbClr val="FFFFFF"/>
                </a:solidFill>
              </a:rPr>
              <a:t>: Jamie and Adam Unleashed" tour)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5" y="4087813"/>
            <a:ext cx="9120186" cy="1200329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FF"/>
                </a:solidFill>
              </a:rPr>
              <a:t>Myth Or Reality?</a:t>
            </a:r>
            <a:endParaRPr lang="en-US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378468"/>
              </p:ext>
            </p:extLst>
          </p:nvPr>
        </p:nvGraphicFramePr>
        <p:xfrm>
          <a:off x="462101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554454" y="5975268"/>
            <a:ext cx="650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Radiologists Represented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Results Of The ACR Workforce Surveys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Practice Types?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28" y="1810780"/>
            <a:ext cx="7937645" cy="44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Practice?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68" y="1579594"/>
            <a:ext cx="7894191" cy="393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555753"/>
            <a:ext cx="3522775" cy="8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76" y="1615461"/>
            <a:ext cx="8389924" cy="4688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Subspecialties?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25638" y="4876327"/>
            <a:ext cx="481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Most of us are subspecialized in a particular area of radiology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9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Subspecialties?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577" y="6376730"/>
            <a:ext cx="88155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80084" y="5987462"/>
            <a:ext cx="434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Trend toward </a:t>
            </a:r>
            <a:r>
              <a:rPr lang="en-US" sz="2400" dirty="0" err="1" smtClean="0"/>
              <a:t>subspecialization</a:t>
            </a:r>
            <a:r>
              <a:rPr lang="en-US" sz="2400" dirty="0" smtClean="0"/>
              <a:t> is increasing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0" y="1467802"/>
            <a:ext cx="7874001" cy="45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Percentage </a:t>
            </a:r>
            <a:r>
              <a:rPr lang="en-US" dirty="0" smtClean="0">
                <a:latin typeface="Calibri" panose="020F0502020204030204" pitchFamily="34" charset="0"/>
              </a:rPr>
              <a:t>Of </a:t>
            </a:r>
            <a:r>
              <a:rPr lang="en-US" dirty="0">
                <a:latin typeface="Calibri" panose="020F0502020204030204" pitchFamily="34" charset="0"/>
              </a:rPr>
              <a:t>Time Spent </a:t>
            </a:r>
            <a:r>
              <a:rPr lang="en-US" dirty="0" smtClean="0">
                <a:latin typeface="Calibri" panose="020F0502020204030204" pitchFamily="34" charset="0"/>
              </a:rPr>
              <a:t>By Fellowship-Trained </a:t>
            </a:r>
            <a:r>
              <a:rPr lang="en-US" dirty="0">
                <a:latin typeface="Calibri" panose="020F0502020204030204" pitchFamily="34" charset="0"/>
              </a:rPr>
              <a:t>Radiologists </a:t>
            </a: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>
                <a:latin typeface="Calibri" panose="020F0502020204030204" pitchFamily="34" charset="0"/>
              </a:rPr>
              <a:t>Their Area </a:t>
            </a:r>
            <a:r>
              <a:rPr lang="en-US" dirty="0" smtClean="0">
                <a:latin typeface="Calibri" panose="020F0502020204030204" pitchFamily="34" charset="0"/>
              </a:rPr>
              <a:t>Of </a:t>
            </a:r>
            <a:r>
              <a:rPr lang="en-US" dirty="0">
                <a:latin typeface="Calibri" panose="020F0502020204030204" pitchFamily="34" charset="0"/>
              </a:rPr>
              <a:t>Expertise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21094"/>
              </p:ext>
            </p:extLst>
          </p:nvPr>
        </p:nvGraphicFramePr>
        <p:xfrm>
          <a:off x="262453" y="1984301"/>
          <a:ext cx="5129006" cy="36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92613" y="5701154"/>
            <a:ext cx="61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However, our daily practice remains diverse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47828"/>
          <a:stretch/>
        </p:blipFill>
        <p:spPr bwMode="auto">
          <a:xfrm>
            <a:off x="5030367" y="2182918"/>
            <a:ext cx="3485421" cy="351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en 2012 Irrational Policy EDI Final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L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i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i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Allen 2012 Irrational Policy EDI Final.thmx</Template>
  <TotalTime>688</TotalTime>
  <Words>1059</Words>
  <Application>Microsoft Office PowerPoint</Application>
  <PresentationFormat>On-screen Show (4:3)</PresentationFormat>
  <Paragraphs>318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Allen 2012 Irrational Policy EDI Final</vt:lpstr>
      <vt:lpstr>The Radiology Job Market: Current State And Future Trends</vt:lpstr>
      <vt:lpstr>PowerPoint Presentation</vt:lpstr>
      <vt:lpstr>PowerPoint Presentation</vt:lpstr>
      <vt:lpstr>Results Of The ACR Workforce Surveys</vt:lpstr>
      <vt:lpstr>What Are Our Practice Types?</vt:lpstr>
      <vt:lpstr>Where Do We Practice?</vt:lpstr>
      <vt:lpstr>What Are Our Subspecialties?</vt:lpstr>
      <vt:lpstr>What Are Our Subspecialties?</vt:lpstr>
      <vt:lpstr>Percentage Of Time Spent By Fellowship-Trained Radiologists In Their Area Of Expertise</vt:lpstr>
      <vt:lpstr>How Old Are We?</vt:lpstr>
      <vt:lpstr>Women In Radiology</vt:lpstr>
      <vt:lpstr>Hiring Trends For Radiologists - 2015</vt:lpstr>
      <vt:lpstr>Hiring Trends For Radiologists - 2016</vt:lpstr>
      <vt:lpstr>PowerPoint Presentation</vt:lpstr>
      <vt:lpstr>Hiring/Projection Trends 2011 To 2016</vt:lpstr>
      <vt:lpstr>A Look To The Future</vt:lpstr>
      <vt:lpstr>A Look To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Radiologists Are Integral To Team Based Care</vt:lpstr>
      <vt:lpstr>Radiologists Are Integral To Team Based Care</vt:lpstr>
      <vt:lpstr>PowerPoint Presentation</vt:lpstr>
      <vt:lpstr>PowerPoint Presentation</vt:lpstr>
    </vt:vector>
  </TitlesOfParts>
  <Company>BRG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Radiology Job Market</dc:title>
  <dc:creator>Bibb Allen</dc:creator>
  <cp:lastModifiedBy>Windows User</cp:lastModifiedBy>
  <cp:revision>67</cp:revision>
  <dcterms:created xsi:type="dcterms:W3CDTF">2016-03-28T10:35:10Z</dcterms:created>
  <dcterms:modified xsi:type="dcterms:W3CDTF">2016-07-22T14:06:32Z</dcterms:modified>
</cp:coreProperties>
</file>